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56" r:id="rId3"/>
    <p:sldId id="276" r:id="rId4"/>
    <p:sldId id="277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837"/>
    <a:srgbClr val="C5C8FF"/>
    <a:srgbClr val="DFC5FF"/>
    <a:srgbClr val="A97AFE"/>
    <a:srgbClr val="A6D8FA"/>
    <a:srgbClr val="FEF798"/>
    <a:srgbClr val="CDEDFF"/>
    <a:srgbClr val="B7C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31" autoAdjust="0"/>
  </p:normalViewPr>
  <p:slideViewPr>
    <p:cSldViewPr>
      <p:cViewPr varScale="1">
        <p:scale>
          <a:sx n="66" d="100"/>
          <a:sy n="66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30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31A2CC-8473-4E96-B659-386FC08AAC21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A02C19-234F-47E3-BD90-3DF0309F8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ijdelijke aanduiding voor koptekst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62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C713C-40E6-4044-A2BB-3F41FE0B33FB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059C2-1C5C-4D09-8693-AB771222E3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8463F-2782-4E43-B1AD-6F3574B8F4C4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3AB8-9207-4A06-85DC-3DFE81C5F7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D9C4C-E57D-4A84-A9D0-8C7C88D73C98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A23AF-A61E-4D48-BCE6-137AEFB04D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7A80D-9E68-4E3F-88CF-55D703BEDE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9D7EB-EF21-43CC-8AFA-72504DAFA7E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681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prstGeom prst="roundRect">
            <a:avLst/>
          </a:prstGeom>
          <a:solidFill>
            <a:srgbClr val="FFFFFF">
              <a:alpha val="69804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8AD14-1199-4002-8EE0-7E579CC64BE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FA76B-D642-490D-878E-BBC67F0084A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19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00979-5FF8-4F6C-93D4-190AC680FB9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F5BE5-961D-4043-A1F2-47363975AA1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06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18DF0-3775-4FCD-8B2E-886EE985CF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F265-BDF1-4B95-82B9-9D5B59FC022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92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0C2A6-54C9-4E90-A45F-FF2BE8F60DE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A56F3-B50E-4431-8A13-EA76BE9BF2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563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EDF53-3E94-4181-8BAB-BCB5069567A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0A193-57E7-4231-B830-FB30ECD2CD8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21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290F0-3267-43BA-8C70-5ABB5D0B5FD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BFDC-99BA-414B-88FD-AC92372517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91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F220-9F6C-47CD-8A69-85716B5282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CB8EF-76D5-4805-AEB0-9CA634C1CCE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9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prstGeom prst="roundRect">
            <a:avLst/>
          </a:prstGeom>
          <a:solidFill>
            <a:srgbClr val="FFFFFF">
              <a:alpha val="69804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7A384-D0E2-486C-8BEB-2EDD33044A04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BF994-D08D-40BD-870B-D67ECE0F41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D2568-5BB3-458F-8171-FDF3A1EA88E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D06A-3BFB-477D-A745-6482258A588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391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EFD5-E053-4BA6-B5FC-371A75EC4CC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B6341-D9FA-4A65-9FAA-6C972DC1DB0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13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CD8C-B617-44B5-A8C4-93B6A55E91E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BB285-1025-4BAB-8DB6-2E16A39790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1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3A81-B1F8-4874-B3F2-9E2D17C53C63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15417-1CD8-46A8-AA6F-7EC26D491B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0D39-C52F-498C-9AD0-B99C8A31446F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AA082-BED9-4A90-A8B1-303679203B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7AE5C-930A-4DBA-A643-2686E38AC25F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6A0F5-83A7-436B-87DB-DD1C54779BF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B5C87-7592-4D26-9587-61E829FB30E4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7118-DDF7-45B4-883D-4A264AE8E9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11E8-DAF2-4FE5-9989-F650E46DB473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B4D8-2140-4386-A3AF-30C7ADBD5A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8AB8B-F46A-407C-81D1-F512E6F0E2EE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E4E2D-A5B0-41E9-97E9-B7855A9A352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6DAA0-C478-461C-8E20-BDB563304F8A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CBDB9-BCC3-44FC-85CE-F1E523ABB64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2F9D06-FCE3-484B-98B4-540C25BC42C1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065AFC-3713-4B9E-90B0-B303134FEB8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13" cstate="print">
            <a:grayscl/>
            <a:extLst/>
          </a:blip>
          <a:srcRect l="16351" r="11953" b="4397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36000"/>
              </a:schemeClr>
            </a:glo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94CAE8-734B-4790-97D3-AB7A66C4E45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E1E827-7A19-4181-8208-6753CFEC1C6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13" cstate="print">
            <a:grayscl/>
            <a:extLst/>
          </a:blip>
          <a:srcRect l="16351" r="11953" b="4397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36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9894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witter.com/TeamLeiden" TargetMode="External"/><Relationship Id="rId2" Type="http://schemas.openxmlformats.org/officeDocument/2006/relationships/hyperlink" Target="http://www.facebook.com/antibioticagezoch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://www.antibioticagezocht.nl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Afbeelding 3"/>
          <p:cNvPicPr>
            <a:picLocks noChangeAspect="1"/>
          </p:cNvPicPr>
          <p:nvPr/>
        </p:nvPicPr>
        <p:blipFill>
          <a:blip r:embed="rId2"/>
          <a:srcRect l="16351" r="11954" b="43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2204864"/>
            <a:ext cx="8172400" cy="3861048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9600" b="1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Antibiotica</a:t>
            </a:r>
            <a:r>
              <a:rPr lang="en-US" sz="9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 </a:t>
            </a:r>
            <a:r>
              <a:rPr lang="en-US" sz="9600" b="1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Gezocht</a:t>
            </a:r>
            <a:r>
              <a:rPr lang="en-US" sz="9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!</a:t>
            </a:r>
            <a:endParaRPr lang="en-US" sz="9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0" y="5876925"/>
            <a:ext cx="9144000" cy="836613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40" name="Afbeelding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911850"/>
            <a:ext cx="194151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Afbeelding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5908675"/>
            <a:ext cx="21637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inhoud 2"/>
          <p:cNvSpPr>
            <a:spLocks/>
          </p:cNvSpPr>
          <p:nvPr/>
        </p:nvSpPr>
        <p:spPr bwMode="auto">
          <a:xfrm>
            <a:off x="179388" y="1628775"/>
            <a:ext cx="8785225" cy="5068888"/>
          </a:xfrm>
          <a:prstGeom prst="roundRect">
            <a:avLst>
              <a:gd name="adj" fmla="val 5120"/>
            </a:avLst>
          </a:prstGeom>
          <a:solidFill>
            <a:srgbClr val="FFFFFF">
              <a:alpha val="69019"/>
            </a:srgbClr>
          </a:solidFill>
          <a:ln w="57150">
            <a:solidFill>
              <a:srgbClr val="95B3D7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Bacteriën hebben de </a:t>
            </a:r>
            <a:r>
              <a:rPr lang="nl-NL" sz="3200" dirty="0" err="1" smtClean="0">
                <a:solidFill>
                  <a:prstClr val="black"/>
                </a:solidFill>
                <a:latin typeface="Calibri" pitchFamily="34" charset="0"/>
              </a:rPr>
              <a:t>agar</a:t>
            </a: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 troebel gemaakt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Als er antibiotica aanwezig waren, dan is daar de </a:t>
            </a:r>
            <a:r>
              <a:rPr lang="nl-NL" sz="3200" dirty="0" err="1" smtClean="0">
                <a:solidFill>
                  <a:prstClr val="black"/>
                </a:solidFill>
                <a:latin typeface="Calibri" pitchFamily="34" charset="0"/>
              </a:rPr>
              <a:t>agar</a:t>
            </a: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 nog helder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Antibiotica worden zichtbaar</a:t>
            </a:r>
            <a:b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als een halo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Hoe sterker de antibiotica </a:t>
            </a:r>
            <a:b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of hoe meer er is </a:t>
            </a:r>
            <a:b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geproduceerd, hoe groter </a:t>
            </a:r>
            <a:b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nl-NL" sz="3200" dirty="0" smtClean="0">
                <a:solidFill>
                  <a:prstClr val="black"/>
                </a:solidFill>
                <a:latin typeface="Calibri" pitchFamily="34" charset="0"/>
              </a:rPr>
              <a:t>de cirkel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smtClean="0"/>
              <a:t>Resultaten analyseren</a:t>
            </a:r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3" r="9555"/>
          <a:stretch/>
        </p:blipFill>
        <p:spPr>
          <a:xfrm>
            <a:off x="5508104" y="3023220"/>
            <a:ext cx="3295390" cy="32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388" y="274638"/>
            <a:ext cx="8785225" cy="1143000"/>
          </a:xfrm>
          <a:prstGeom prst="roundRect">
            <a:avLst/>
          </a:prstGeom>
          <a:solidFill>
            <a:srgbClr val="FFFFFF">
              <a:alpha val="69804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nl-NL" smtClean="0"/>
              <a:t>Resultaten analyseren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179388" y="1600200"/>
            <a:ext cx="8785225" cy="5068888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nl-NL" dirty="0" smtClean="0"/>
              <a:t>Bekijk de plaat met actinomyceten en </a:t>
            </a:r>
            <a:r>
              <a:rPr lang="nl-NL" i="1" dirty="0" smtClean="0"/>
              <a:t>M. </a:t>
            </a:r>
            <a:r>
              <a:rPr lang="nl-NL" i="1" dirty="0" err="1" smtClean="0"/>
              <a:t>luteus</a:t>
            </a:r>
            <a:r>
              <a:rPr lang="nl-NL" dirty="0" smtClean="0"/>
              <a:t>.</a:t>
            </a:r>
          </a:p>
          <a:p>
            <a:pPr>
              <a:defRPr/>
            </a:pPr>
            <a:r>
              <a:rPr lang="nl-NL" dirty="0" smtClean="0"/>
              <a:t>Antibiotica? Meet dan de straal van de halo’s.</a:t>
            </a:r>
          </a:p>
          <a:p>
            <a:pPr>
              <a:defRPr/>
            </a:pPr>
            <a:r>
              <a:rPr lang="nl-NL" dirty="0" smtClean="0"/>
              <a:t>Straal = van het midden van de kolonie tot de buitenkant van de halo. </a:t>
            </a:r>
          </a:p>
          <a:p>
            <a:pPr>
              <a:defRPr/>
            </a:pPr>
            <a:r>
              <a:rPr lang="nl-NL" dirty="0" smtClean="0"/>
              <a:t>Halo’s helder of verminderde groei</a:t>
            </a:r>
            <a:r>
              <a:rPr lang="nl-NL" dirty="0" smtClean="0"/>
              <a:t>?</a:t>
            </a:r>
          </a:p>
          <a:p>
            <a:pPr>
              <a:defRPr/>
            </a:pPr>
            <a:endParaRPr lang="nl-NL" dirty="0"/>
          </a:p>
          <a:p>
            <a:pPr>
              <a:defRPr/>
            </a:pPr>
            <a:r>
              <a:rPr lang="nl-NL" dirty="0" smtClean="0"/>
              <a:t>Kijk ook bij je andere klasgenoten naar </a:t>
            </a:r>
            <a:r>
              <a:rPr lang="nl-NL" smtClean="0"/>
              <a:t>hun resultaten.</a:t>
            </a:r>
            <a:endParaRPr lang="nl-NL" dirty="0" smtClean="0"/>
          </a:p>
        </p:txBody>
      </p:sp>
      <p:grpSp>
        <p:nvGrpSpPr>
          <p:cNvPr id="4" name="Groep 3"/>
          <p:cNvGrpSpPr/>
          <p:nvPr/>
        </p:nvGrpSpPr>
        <p:grpSpPr>
          <a:xfrm>
            <a:off x="2123728" y="1700808"/>
            <a:ext cx="4752528" cy="4739130"/>
            <a:chOff x="2123728" y="1700808"/>
            <a:chExt cx="4752528" cy="4739130"/>
          </a:xfrm>
        </p:grpSpPr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33" r="9555"/>
            <a:stretch/>
          </p:blipFill>
          <p:spPr>
            <a:xfrm>
              <a:off x="2123728" y="1700808"/>
              <a:ext cx="4752528" cy="4739130"/>
            </a:xfrm>
            <a:prstGeom prst="rect">
              <a:avLst/>
            </a:prstGeom>
          </p:spPr>
        </p:pic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5004048" y="2924944"/>
              <a:ext cx="792088" cy="0"/>
            </a:xfrm>
            <a:prstGeom prst="line">
              <a:avLst/>
            </a:prstGeom>
            <a:noFill/>
            <a:ln w="38100">
              <a:solidFill>
                <a:srgbClr val="DB0D0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mtClean="0">
                <a:solidFill>
                  <a:prstClr val="black"/>
                </a:solidFill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5796136" y="2741440"/>
              <a:ext cx="240971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b="1" dirty="0" smtClean="0">
                  <a:solidFill>
                    <a:srgbClr val="DB0D0D"/>
                  </a:solidFill>
                </a:rPr>
                <a:t>r</a:t>
              </a:r>
              <a:endParaRPr lang="nl-NL" b="1" dirty="0" smtClean="0">
                <a:solidFill>
                  <a:srgbClr val="DB0D0D"/>
                </a:solidFill>
              </a:endParaRPr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>
              <a:off x="5400092" y="4149080"/>
              <a:ext cx="396044" cy="0"/>
            </a:xfrm>
            <a:prstGeom prst="line">
              <a:avLst/>
            </a:prstGeom>
            <a:noFill/>
            <a:ln w="38100">
              <a:solidFill>
                <a:srgbClr val="DB0D0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 smtClean="0">
                <a:solidFill>
                  <a:prstClr val="black"/>
                </a:solidFill>
              </a:endParaRP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5159121" y="3965576"/>
              <a:ext cx="240971" cy="3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b="1" dirty="0" smtClean="0">
                  <a:solidFill>
                    <a:srgbClr val="DB0D0D"/>
                  </a:solidFill>
                </a:rPr>
                <a:t>r</a:t>
              </a:r>
              <a:endParaRPr lang="nl-NL" b="1" dirty="0" smtClean="0">
                <a:solidFill>
                  <a:srgbClr val="DB0D0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13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  <a:solidFill>
            <a:srgbClr val="FFFFFF">
              <a:alpha val="69803"/>
            </a:srgbClr>
          </a:solidFill>
          <a:ln>
            <a:rou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Heb</a:t>
            </a:r>
            <a:r>
              <a:rPr lang="en-US" dirty="0" smtClean="0"/>
              <a:t> je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resultaat</a:t>
            </a:r>
            <a:r>
              <a:rPr lang="en-US" dirty="0" smtClean="0"/>
              <a:t>?</a:t>
            </a:r>
            <a:endParaRPr lang="nl-NL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388" y="1628775"/>
            <a:ext cx="8785225" cy="5068888"/>
          </a:xfrm>
          <a:prstGeom prst="roundRect">
            <a:avLst>
              <a:gd name="adj" fmla="val 5120"/>
            </a:avLst>
          </a:prstGeom>
          <a:solidFill>
            <a:srgbClr val="FFFFFF">
              <a:alpha val="69019"/>
            </a:srgbClr>
          </a:solidFill>
          <a:ln>
            <a:round/>
          </a:ln>
        </p:spPr>
        <p:txBody>
          <a:bodyPr/>
          <a:lstStyle/>
          <a:p>
            <a:r>
              <a:rPr lang="nl-NL" dirty="0"/>
              <a:t>Super mooi!</a:t>
            </a:r>
          </a:p>
          <a:p>
            <a:r>
              <a:rPr lang="nl-NL" dirty="0"/>
              <a:t>Stuur de corresponderende “schone” kolonie (met de strijkjes) aan de wetenschappers van  Universiteit Leiden voor vervolgonderzoek</a:t>
            </a:r>
          </a:p>
          <a:p>
            <a:r>
              <a:rPr lang="nl-NL" dirty="0"/>
              <a:t>Je </a:t>
            </a:r>
            <a:r>
              <a:rPr lang="nl-NL" dirty="0" err="1"/>
              <a:t>isolaat</a:t>
            </a:r>
            <a:r>
              <a:rPr lang="nl-NL" dirty="0"/>
              <a:t> zou de volgende generatie antibiotica kunnen bevatten</a:t>
            </a:r>
          </a:p>
          <a:p>
            <a:r>
              <a:rPr lang="nl-NL" dirty="0"/>
              <a:t>Hartelijk dank voor je bijdrage aan belangrijk wetenschappelijk onderzoek!</a:t>
            </a:r>
          </a:p>
          <a:p>
            <a:pPr eaLnBrk="1" hangingPunct="1">
              <a:defRPr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Volg</a:t>
            </a:r>
            <a:r>
              <a:rPr lang="en-US" dirty="0"/>
              <a:t> </a:t>
            </a:r>
            <a:r>
              <a:rPr lang="en-US" i="1" dirty="0"/>
              <a:t>Antibiotica Gezocht!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‘Like’ </a:t>
            </a:r>
            <a:r>
              <a:rPr lang="en-US" dirty="0" err="1"/>
              <a:t>ons</a:t>
            </a:r>
            <a:r>
              <a:rPr lang="en-US" dirty="0"/>
              <a:t> op Facebook</a:t>
            </a:r>
          </a:p>
          <a:p>
            <a:pPr lvl="1" eaLnBrk="1" hangingPunct="1">
              <a:defRPr/>
            </a:pPr>
            <a:r>
              <a:rPr lang="nl-NL" dirty="0">
                <a:hlinkClick r:id="rId2"/>
              </a:rPr>
              <a:t>www.facebook.com/antibioticagezocht</a:t>
            </a:r>
            <a:r>
              <a:rPr lang="nl-NL" sz="3200" dirty="0"/>
              <a:t> 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err="1"/>
              <a:t>Volg</a:t>
            </a:r>
            <a:r>
              <a:rPr lang="en-US" dirty="0"/>
              <a:t> </a:t>
            </a:r>
            <a:r>
              <a:rPr lang="en-US" dirty="0" err="1"/>
              <a:t>ons</a:t>
            </a:r>
            <a:r>
              <a:rPr lang="en-US" dirty="0"/>
              <a:t> op Twitter</a:t>
            </a:r>
          </a:p>
          <a:p>
            <a:pPr lvl="1" eaLnBrk="1" hangingPunct="1">
              <a:defRPr/>
            </a:pPr>
            <a:r>
              <a:rPr lang="nl-NL" dirty="0">
                <a:hlinkClick r:id="rId3"/>
              </a:rPr>
              <a:t>www.twitter.com/TeamLeiden</a:t>
            </a:r>
            <a:r>
              <a:rPr lang="nl-NL" dirty="0"/>
              <a:t> (@</a:t>
            </a:r>
            <a:r>
              <a:rPr lang="nl-NL" dirty="0" err="1"/>
              <a:t>TeamLeiden</a:t>
            </a:r>
            <a:r>
              <a:rPr lang="nl-NL" dirty="0"/>
              <a:t>)</a:t>
            </a:r>
            <a:r>
              <a:rPr lang="nl-NL" sz="3200" dirty="0"/>
              <a:t> </a:t>
            </a:r>
          </a:p>
          <a:p>
            <a:pPr lvl="1" eaLnBrk="1" hangingPunct="1">
              <a:defRPr/>
            </a:pPr>
            <a:endParaRPr lang="en-US" sz="3200" dirty="0"/>
          </a:p>
          <a:p>
            <a:pPr eaLnBrk="1" hangingPunct="1">
              <a:defRPr/>
            </a:pPr>
            <a:r>
              <a:rPr lang="en-US" dirty="0">
                <a:hlinkClick r:id="rId4"/>
              </a:rPr>
              <a:t>www.antibioticagezocht.nl</a:t>
            </a:r>
            <a:endParaRPr lang="en-US" dirty="0"/>
          </a:p>
          <a:p>
            <a:pPr lvl="1" eaLnBrk="1" hangingPunct="1">
              <a:defRPr/>
            </a:pPr>
            <a:endParaRPr lang="nl-NL" sz="3200" dirty="0"/>
          </a:p>
          <a:p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5004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acebook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67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91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686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011 - Theme - Streptomyces school AJ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149</Words>
  <Application>Microsoft Office PowerPoint</Application>
  <PresentationFormat>Diavoorstelling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Kantoorthema</vt:lpstr>
      <vt:lpstr>2011 - Theme - Streptomyces school AJP</vt:lpstr>
      <vt:lpstr>Antibiotica Gezocht!</vt:lpstr>
      <vt:lpstr>Resultaten analyseren</vt:lpstr>
      <vt:lpstr>Resultaten analyseren</vt:lpstr>
      <vt:lpstr>Heb je een resultaat?</vt:lpstr>
      <vt:lpstr>Volg Antibiotica Gezocht!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Dino</dc:creator>
  <cp:lastModifiedBy>Antibiotica Gezocht!</cp:lastModifiedBy>
  <cp:revision>47</cp:revision>
  <dcterms:created xsi:type="dcterms:W3CDTF">2011-08-23T08:24:22Z</dcterms:created>
  <dcterms:modified xsi:type="dcterms:W3CDTF">2012-08-01T12:39:44Z</dcterms:modified>
</cp:coreProperties>
</file>