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0" r:id="rId2"/>
    <p:sldId id="279" r:id="rId3"/>
    <p:sldId id="276" r:id="rId4"/>
    <p:sldId id="272" r:id="rId5"/>
    <p:sldId id="278" r:id="rId6"/>
    <p:sldId id="280" r:id="rId7"/>
    <p:sldId id="273" r:id="rId8"/>
  </p:sldIdLst>
  <p:sldSz cx="9144000" cy="6858000" type="screen4x3"/>
  <p:notesSz cx="6858000" cy="9144000"/>
  <p:defaultTextStyle>
    <a:defPPr>
      <a:defRPr lang="nl-NL"/>
    </a:defPPr>
    <a:lvl1pPr algn="ctr" rtl="0" fontAlgn="base">
      <a:spcBef>
        <a:spcPct val="0"/>
      </a:spcBef>
      <a:spcAft>
        <a:spcPct val="0"/>
      </a:spcAft>
      <a:defRPr sz="3400" b="1" kern="1200" baseline="-25000">
        <a:solidFill>
          <a:schemeClr val="bg1"/>
        </a:solidFill>
        <a:latin typeface="HelveticaNeueLT Std" pitchFamily="34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400" b="1" kern="1200" baseline="-25000">
        <a:solidFill>
          <a:schemeClr val="bg1"/>
        </a:solidFill>
        <a:latin typeface="HelveticaNeueLT Std" pitchFamily="34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400" b="1" kern="1200" baseline="-25000">
        <a:solidFill>
          <a:schemeClr val="bg1"/>
        </a:solidFill>
        <a:latin typeface="HelveticaNeueLT Std" pitchFamily="34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400" b="1" kern="1200" baseline="-25000">
        <a:solidFill>
          <a:schemeClr val="bg1"/>
        </a:solidFill>
        <a:latin typeface="HelveticaNeueLT Std" pitchFamily="34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400" b="1" kern="1200" baseline="-25000">
        <a:solidFill>
          <a:schemeClr val="bg1"/>
        </a:solidFill>
        <a:latin typeface="HelveticaNeueLT Std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400" b="1" kern="1200" baseline="-25000">
        <a:solidFill>
          <a:schemeClr val="bg1"/>
        </a:solidFill>
        <a:latin typeface="HelveticaNeueLT Std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400" b="1" kern="1200" baseline="-25000">
        <a:solidFill>
          <a:schemeClr val="bg1"/>
        </a:solidFill>
        <a:latin typeface="HelveticaNeueLT Std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400" b="1" kern="1200" baseline="-25000">
        <a:solidFill>
          <a:schemeClr val="bg1"/>
        </a:solidFill>
        <a:latin typeface="HelveticaNeueLT Std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400" b="1" kern="1200" baseline="-25000">
        <a:solidFill>
          <a:schemeClr val="bg1"/>
        </a:solidFill>
        <a:latin typeface="HelveticaNeueLT Std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B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284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B532C-AFDB-4BA4-87AF-CAA30EFF2F29}" type="datetimeFigureOut">
              <a:rPr lang="nl-NL" smtClean="0"/>
              <a:t>18-2-2015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DABF0-1D3C-4FA4-854F-7D365B910F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07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Pinguïns zonder huis?: </a:t>
            </a:r>
            <a:r>
              <a:rPr lang="nl-NL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http://bit.ly/zonderhuis </a:t>
            </a:r>
            <a:endParaRPr lang="nl-N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l-N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ABF0-1D3C-4FA4-854F-7D365B910F1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0985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Uitleg simulatiespel ‘De Energie[r]evolutie’: </a:t>
            </a:r>
            <a:r>
              <a:rPr lang="nl-NL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http://bit.ly/energierevolutie </a:t>
            </a:r>
            <a:endParaRPr lang="nl-N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l-N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ABF0-1D3C-4FA4-854F-7D365B910F1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29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ABF0-1D3C-4FA4-854F-7D365B910F1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968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08CBC-C258-408F-A6A9-0E30F77C697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38454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6774F-84A6-4EC6-9B20-452DBB2EF17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3950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B65170-0763-464F-8286-912503F3201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7135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7C3635-CC17-48C0-BFE3-76E8B944D9C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4572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CF549-0B56-42B4-B481-E621F29C370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485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878B1-2A22-4632-BAE9-9DE455DD602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9379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8D41F-551B-4659-A911-2B3FA065EB5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2778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38136-4240-4B72-834B-C6616EED2C3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233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91D90-751A-4A1C-A844-522696385AE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7121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5FE5AC-B135-476C-86CF-88BECC7B540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2168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8EB48-683E-4139-8940-048D6913E20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9820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baseline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baseline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94F82F4F-0C59-4F57-AEAC-52536ED58C2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oxw4zOD6Gc" TargetMode="External"/><Relationship Id="rId6" Type="http://schemas.openxmlformats.org/officeDocument/2006/relationships/hyperlink" Target="https://www.youtube.com/watch?v=soxw4zOD6Gc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_J4VN_M-4Q" TargetMode="External"/><Relationship Id="rId6" Type="http://schemas.openxmlformats.org/officeDocument/2006/relationships/hyperlink" Target="https://www.youtube.com/watch?v=f_J4VN_M-4Q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80975" y="-570309"/>
            <a:ext cx="9937551" cy="74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18" descr="logo greenpeace w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949950"/>
            <a:ext cx="1368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84213" y="5013325"/>
            <a:ext cx="3743771" cy="431800"/>
          </a:xfrm>
          <a:prstGeom prst="rect">
            <a:avLst/>
          </a:prstGeom>
          <a:solidFill>
            <a:srgbClr val="73BE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0"/>
          <a:lstStyle/>
          <a:p>
            <a:pPr algn="l">
              <a:lnSpc>
                <a:spcPct val="72000"/>
              </a:lnSpc>
              <a:defRPr/>
            </a:pPr>
            <a:r>
              <a:rPr lang="nl-NL" dirty="0">
                <a:latin typeface="Arial" charset="0"/>
                <a:ea typeface="ＭＳ Ｐゴシック" charset="0"/>
              </a:rPr>
              <a:t>DE </a:t>
            </a:r>
            <a:r>
              <a:rPr lang="nl-NL" dirty="0" smtClean="0">
                <a:latin typeface="Arial" charset="0"/>
                <a:ea typeface="ＭＳ Ｐゴシック" charset="0"/>
              </a:rPr>
              <a:t>ENERGIE[R]EVOLUTIE</a:t>
            </a:r>
            <a:endParaRPr lang="nl-NL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logo greenpea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6456363"/>
            <a:ext cx="13700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soxw4zOD6Gc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83568" y="1196752"/>
            <a:ext cx="7776000" cy="4374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683568" y="5949280"/>
            <a:ext cx="489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nl-NL" sz="2000" baseline="0" dirty="0">
                <a:solidFill>
                  <a:schemeClr val="tx1"/>
                </a:solidFill>
                <a:latin typeface="+mn-lt"/>
                <a:hlinkClick r:id="rId6"/>
              </a:rPr>
              <a:t>http://bit.ly/zonderhuis </a:t>
            </a:r>
            <a:endParaRPr lang="nl-NL" sz="2000" baseline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821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logo greenpea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6456363"/>
            <a:ext cx="13700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f_J4VN_M-4Q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83568" y="1196752"/>
            <a:ext cx="7776000" cy="4374000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683568" y="5949280"/>
            <a:ext cx="489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nl-NL" sz="2000" baseline="0" dirty="0" smtClean="0">
                <a:solidFill>
                  <a:schemeClr val="tx1"/>
                </a:solidFill>
                <a:latin typeface="+mn-lt"/>
                <a:hlinkClick r:id="rId6"/>
              </a:rPr>
              <a:t>http://bit.ly/energierevolutie  </a:t>
            </a:r>
            <a:endParaRPr lang="nl-NL" sz="2000" baseline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logo greenpe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6456363"/>
            <a:ext cx="13700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30225" y="2171700"/>
            <a:ext cx="8218488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Simulatiespel</a:t>
            </a: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Drie spelrondes</a:t>
            </a: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Vier teams</a:t>
            </a:r>
          </a:p>
          <a:p>
            <a:pPr marL="800100" lvl="1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Nederlandse regering</a:t>
            </a:r>
          </a:p>
          <a:p>
            <a:pPr marL="800100" lvl="1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Familie Van der Meer</a:t>
            </a:r>
          </a:p>
          <a:p>
            <a:pPr marL="800100" lvl="1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Energiebedrijf Energie™</a:t>
            </a:r>
          </a:p>
          <a:p>
            <a:pPr marL="800100" lvl="1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Milieuorganisatie E&amp;E</a:t>
            </a:r>
          </a:p>
          <a:p>
            <a:pPr algn="l">
              <a:lnSpc>
                <a:spcPct val="120000"/>
              </a:lnSpc>
              <a:spcBef>
                <a:spcPct val="20000"/>
              </a:spcBef>
              <a:defRPr/>
            </a:pPr>
            <a:endParaRPr lang="nl-NL" sz="2000" baseline="0" dirty="0">
              <a:solidFill>
                <a:schemeClr val="tx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611188" y="1557338"/>
            <a:ext cx="5649912" cy="404812"/>
          </a:xfrm>
          <a:prstGeom prst="rect">
            <a:avLst/>
          </a:prstGeom>
          <a:solidFill>
            <a:srgbClr val="73BE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0"/>
          <a:lstStyle/>
          <a:p>
            <a:pPr algn="l">
              <a:lnSpc>
                <a:spcPct val="72000"/>
              </a:lnSpc>
              <a:defRPr/>
            </a:pPr>
            <a:r>
              <a:rPr lang="nl-NL" sz="3200" dirty="0" smtClean="0">
                <a:latin typeface="Arial" charset="0"/>
                <a:ea typeface="ＭＳ Ｐゴシック" charset="0"/>
              </a:rPr>
              <a:t>DE ENERGIE[R]EVOLUTIE</a:t>
            </a:r>
            <a:endParaRPr lang="nl-NL" sz="32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logo greenpe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6456363"/>
            <a:ext cx="13700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30225" y="2171700"/>
            <a:ext cx="8218488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Spelregels</a:t>
            </a:r>
          </a:p>
          <a:p>
            <a:pPr marL="457200" indent="-457200" algn="l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Lees teaminformatie + </a:t>
            </a:r>
            <a:r>
              <a:rPr lang="nl-NL" sz="2000" baseline="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actiekaarten van ronde 1. </a:t>
            </a:r>
            <a:endParaRPr lang="nl-NL" sz="2000" baseline="0" dirty="0">
              <a:solidFill>
                <a:schemeClr val="tx1"/>
              </a:solidFill>
              <a:latin typeface="Arial" charset="0"/>
              <a:ea typeface="ＭＳ Ｐゴシック" charset="0"/>
            </a:endParaRPr>
          </a:p>
          <a:p>
            <a:pPr marL="457200" indent="-457200" algn="l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Bespreek acties met team. Kies samen één actie. Denk aan je doel!</a:t>
            </a:r>
          </a:p>
          <a:p>
            <a:pPr marL="457200" indent="-457200" algn="l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Schrijf actie + kosten + </a:t>
            </a:r>
            <a:r>
              <a:rPr lang="nl-NL" sz="2000" baseline="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CO</a:t>
            </a:r>
            <a:r>
              <a:rPr lang="en-US" sz="2000" dirty="0">
                <a:solidFill>
                  <a:prstClr val="black"/>
                </a:solidFill>
                <a:latin typeface="+mn-lt"/>
                <a:ea typeface="+mn-ea"/>
              </a:rPr>
              <a:t>2</a:t>
            </a:r>
            <a:r>
              <a:rPr lang="nl-NL" sz="2000" baseline="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-punten </a:t>
            </a: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op </a:t>
            </a:r>
            <a:r>
              <a:rPr lang="nl-NL" sz="2000" baseline="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de lege </a:t>
            </a: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kaart. Houd deze kaart zelf.</a:t>
            </a:r>
          </a:p>
          <a:p>
            <a:pPr marL="457200" indent="-457200" algn="l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Lever </a:t>
            </a:r>
            <a:r>
              <a:rPr lang="nl-NL" sz="2000" baseline="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de gekozen actiekaart </a:t>
            </a: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+ geld in.</a:t>
            </a:r>
          </a:p>
          <a:p>
            <a:pPr marL="457200" indent="-457200" algn="l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Bespreek </a:t>
            </a:r>
            <a:r>
              <a:rPr lang="nl-NL" sz="2000" baseline="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wat er gebeurt met de </a:t>
            </a: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CO</a:t>
            </a: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nl-NL" sz="2000" baseline="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-meter.</a:t>
            </a:r>
          </a:p>
          <a:p>
            <a:pPr algn="l">
              <a:lnSpc>
                <a:spcPct val="120000"/>
              </a:lnSpc>
              <a:spcBef>
                <a:spcPct val="20000"/>
              </a:spcBef>
              <a:defRPr/>
            </a:pPr>
            <a:endParaRPr lang="nl-NL" sz="2000" baseline="0" dirty="0">
              <a:solidFill>
                <a:schemeClr val="tx1"/>
              </a:solidFill>
              <a:latin typeface="Arial" charset="0"/>
              <a:ea typeface="ＭＳ Ｐゴシック" charset="0"/>
            </a:endParaRP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aseline="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Doe hetzelfde in ronde 2 en 3.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611188" y="1557338"/>
            <a:ext cx="5649912" cy="404812"/>
          </a:xfrm>
          <a:prstGeom prst="rect">
            <a:avLst/>
          </a:prstGeom>
          <a:solidFill>
            <a:srgbClr val="73BE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0"/>
          <a:lstStyle/>
          <a:p>
            <a:pPr algn="l">
              <a:lnSpc>
                <a:spcPct val="72000"/>
              </a:lnSpc>
              <a:defRPr/>
            </a:pPr>
            <a:r>
              <a:rPr lang="nl-NL" sz="3200" dirty="0">
                <a:latin typeface="Arial" charset="0"/>
                <a:ea typeface="ＭＳ Ｐゴシック" charset="0"/>
              </a:rPr>
              <a:t>DE ENERGIE[R]EVOLUTIE</a:t>
            </a:r>
          </a:p>
        </p:txBody>
      </p:sp>
    </p:spTree>
    <p:extLst>
      <p:ext uri="{BB962C8B-B14F-4D97-AF65-F5344CB8AC3E}">
        <p14:creationId xmlns:p14="http://schemas.microsoft.com/office/powerpoint/2010/main" val="10340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logo greenpe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6456363"/>
            <a:ext cx="13700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30225" y="2171700"/>
            <a:ext cx="8218488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="0" baseline="0" dirty="0" smtClean="0">
                <a:solidFill>
                  <a:schemeClr val="tx1"/>
                </a:solidFill>
                <a:latin typeface="+mj-lt"/>
              </a:rPr>
              <a:t>Klimaattop </a:t>
            </a: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="0" baseline="0" dirty="0" smtClean="0">
                <a:solidFill>
                  <a:schemeClr val="tx1"/>
                </a:solidFill>
                <a:latin typeface="+mj-lt"/>
              </a:rPr>
              <a:t>Afspraken om </a:t>
            </a:r>
            <a:r>
              <a:rPr lang="nl-NL" sz="2000" b="0" baseline="0" dirty="0">
                <a:solidFill>
                  <a:schemeClr val="tx1"/>
                </a:solidFill>
                <a:latin typeface="+mj-lt"/>
              </a:rPr>
              <a:t>de klimaatverandering te </a:t>
            </a:r>
            <a:r>
              <a:rPr lang="nl-NL" sz="2000" b="0" baseline="0" dirty="0" smtClean="0">
                <a:solidFill>
                  <a:schemeClr val="tx1"/>
                </a:solidFill>
                <a:latin typeface="+mj-lt"/>
              </a:rPr>
              <a:t>stoppen </a:t>
            </a: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nl-NL" sz="2000" b="0" baseline="0" dirty="0" smtClean="0">
                <a:solidFill>
                  <a:schemeClr val="tx1"/>
                </a:solidFill>
                <a:latin typeface="+mj-lt"/>
              </a:rPr>
              <a:t>Over </a:t>
            </a:r>
            <a:r>
              <a:rPr lang="nl-NL" sz="2000" baseline="0" dirty="0">
                <a:solidFill>
                  <a:schemeClr val="tx1"/>
                </a:solidFill>
                <a:latin typeface="+mj-lt"/>
              </a:rPr>
              <a:t>15 jaar </a:t>
            </a:r>
            <a:r>
              <a:rPr lang="nl-NL" sz="2000" b="0" baseline="0" dirty="0" smtClean="0">
                <a:solidFill>
                  <a:schemeClr val="tx1"/>
                </a:solidFill>
                <a:latin typeface="+mj-lt"/>
              </a:rPr>
              <a:t>moet de </a:t>
            </a:r>
            <a:r>
              <a:rPr lang="nl-NL" sz="2000" b="0" baseline="0" dirty="0">
                <a:solidFill>
                  <a:schemeClr val="tx1"/>
                </a:solidFill>
                <a:latin typeface="+mj-lt"/>
              </a:rPr>
              <a:t>CO2-uitstoot </a:t>
            </a:r>
            <a:r>
              <a:rPr lang="nl-NL" sz="2000" baseline="0" dirty="0" smtClean="0">
                <a:solidFill>
                  <a:schemeClr val="tx1"/>
                </a:solidFill>
                <a:latin typeface="+mj-lt"/>
              </a:rPr>
              <a:t>25 punten </a:t>
            </a:r>
            <a:r>
              <a:rPr lang="nl-NL" sz="2000" b="0" baseline="0" dirty="0" smtClean="0">
                <a:solidFill>
                  <a:schemeClr val="tx1"/>
                </a:solidFill>
                <a:latin typeface="+mj-lt"/>
              </a:rPr>
              <a:t>minder zijn.</a:t>
            </a:r>
            <a:endParaRPr lang="nl-NL" sz="2000" b="0" baseline="0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endParaRPr lang="nl-NL" sz="2000" baseline="0" dirty="0">
              <a:solidFill>
                <a:schemeClr val="tx1"/>
              </a:solidFill>
              <a:latin typeface="+mj-lt"/>
              <a:ea typeface="ＭＳ Ｐゴシック" charset="0"/>
            </a:endParaRP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611188" y="1557338"/>
            <a:ext cx="5649912" cy="404812"/>
          </a:xfrm>
          <a:prstGeom prst="rect">
            <a:avLst/>
          </a:prstGeom>
          <a:solidFill>
            <a:srgbClr val="73BE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0"/>
          <a:lstStyle/>
          <a:p>
            <a:pPr algn="l">
              <a:lnSpc>
                <a:spcPct val="72000"/>
              </a:lnSpc>
              <a:defRPr/>
            </a:pPr>
            <a:r>
              <a:rPr lang="nl-NL" sz="3200" dirty="0">
                <a:latin typeface="Arial" charset="0"/>
                <a:ea typeface="ＭＳ Ｐゴシック" charset="0"/>
              </a:rPr>
              <a:t>DE ENERGIE[R]EVOLUTIE</a:t>
            </a:r>
          </a:p>
        </p:txBody>
      </p:sp>
    </p:spTree>
    <p:extLst>
      <p:ext uri="{BB962C8B-B14F-4D97-AF65-F5344CB8AC3E}">
        <p14:creationId xmlns:p14="http://schemas.microsoft.com/office/powerpoint/2010/main" val="317256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logo greenpe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6456363"/>
            <a:ext cx="13700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0225" y="6394450"/>
            <a:ext cx="62642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3BE1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nl-NL" sz="1600">
                <a:solidFill>
                  <a:schemeClr val="bg2"/>
                </a:solidFill>
                <a:latin typeface="Arial" charset="0"/>
                <a:ea typeface="ＭＳ Ｐゴシック" charset="0"/>
              </a:rPr>
              <a:t>www.greenpeace.nl | facebook.com/greenpeacenederland | twitter: @GreenpeaceNL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611188" y="1557338"/>
            <a:ext cx="5649912" cy="404812"/>
          </a:xfrm>
          <a:prstGeom prst="rect">
            <a:avLst/>
          </a:prstGeom>
          <a:solidFill>
            <a:srgbClr val="73BE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0"/>
          <a:lstStyle/>
          <a:p>
            <a:pPr algn="l">
              <a:lnSpc>
                <a:spcPct val="72000"/>
              </a:lnSpc>
              <a:defRPr/>
            </a:pPr>
            <a:r>
              <a:rPr lang="nl-NL" sz="3200" dirty="0" smtClean="0">
                <a:latin typeface="Arial" charset="0"/>
                <a:ea typeface="ＭＳ Ｐゴシック" charset="0"/>
              </a:rPr>
              <a:t>CO2-METER</a:t>
            </a:r>
            <a:endParaRPr lang="nl-NL" sz="3200" dirty="0">
              <a:latin typeface="Arial" charset="0"/>
              <a:ea typeface="ＭＳ Ｐゴシック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2132856"/>
            <a:ext cx="6553100" cy="41900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3BE1E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3400" b="1" i="0" u="none" strike="noStrike" cap="none" normalizeH="0" baseline="-25000">
            <a:ln>
              <a:noFill/>
            </a:ln>
            <a:solidFill>
              <a:schemeClr val="bg1"/>
            </a:solidFill>
            <a:effectLst/>
            <a:latin typeface="HelveticaNeueLT Std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3BE1E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3400" b="1" i="0" u="none" strike="noStrike" cap="none" normalizeH="0" baseline="-25000">
            <a:ln>
              <a:noFill/>
            </a:ln>
            <a:solidFill>
              <a:schemeClr val="bg1"/>
            </a:solidFill>
            <a:effectLst/>
            <a:latin typeface="HelveticaNeueLT Std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Greenpeace</Template>
  <TotalTime>44</TotalTime>
  <Words>144</Words>
  <Application>Microsoft Office PowerPoint</Application>
  <PresentationFormat>Diavoorstelling (4:3)</PresentationFormat>
  <Paragraphs>33</Paragraphs>
  <Slides>7</Slides>
  <Notes>3</Notes>
  <HiddenSlides>0</HiddenSlides>
  <MMClips>2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Default Design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Stichting Greenpeace Nederland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DP DP</dc:creator>
  <cp:lastModifiedBy>Praktijk</cp:lastModifiedBy>
  <cp:revision>7</cp:revision>
  <dcterms:created xsi:type="dcterms:W3CDTF">2015-01-13T12:06:04Z</dcterms:created>
  <dcterms:modified xsi:type="dcterms:W3CDTF">2015-02-18T10:11:41Z</dcterms:modified>
</cp:coreProperties>
</file>